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6" r:id="rId38"/>
    <p:sldId id="295" r:id="rId39"/>
    <p:sldId id="297" r:id="rId40"/>
    <p:sldId id="298" r:id="rId41"/>
    <p:sldId id="299" r:id="rId42"/>
    <p:sldId id="300" r:id="rId43"/>
    <p:sldId id="301" r:id="rId44"/>
    <p:sldId id="302" r:id="rId45"/>
    <p:sldId id="304" r:id="rId46"/>
    <p:sldId id="305" r:id="rId47"/>
    <p:sldId id="278" r:id="rId48"/>
    <p:sldId id="27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262"/>
          </p14:sldIdLst>
        </p14:section>
        <p14:section name="Punch Cards" id="{7B0D4E70-912D-2A40-B7EE-FE410C0D397E}">
          <p14:sldIdLst>
            <p14:sldId id="263"/>
            <p14:sldId id="264"/>
            <p14:sldId id="265"/>
            <p14:sldId id="266"/>
            <p14:sldId id="267"/>
            <p14:sldId id="268"/>
            <p14:sldId id="269"/>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0"/>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ection>
        <p14:section name="SVN" id="{BC025DD9-1E8E-FD43-A221-74130B496E69}">
          <p14:sldIdLst/>
        </p14:section>
        <p14:section name="3rd Generation" id="{3D80A012-6C49-E449-B0B1-547ABBEAED84}">
          <p14:sldIdLst>
            <p14:sldId id="279"/>
          </p14:sldIdLst>
        </p14:section>
        <p14:section name="BitKeeper" id="{25428B06-4066-2B46-B95E-69E39AFB888D}">
          <p14:sldIdLst/>
        </p14:section>
        <p14:section name="Monotone" id="{1CDFD395-6915-6048-B992-3F58771214DE}">
          <p14:sldIdLst/>
        </p14:section>
        <p14:section name="Darcs" id="{D79CF682-882D-6541-863A-C88934B08C8E}">
          <p14:sldIdLst/>
        </p14:section>
        <p14:section name="Git" id="{2AEACCD0-27FF-BA48-B156-BA0F1C951CC6}">
          <p14:sldIdLst/>
        </p14:section>
        <p14:section name="Mercurial" id="{A329D574-3C92-B54D-BE77-E5A40CA1CDF8}">
          <p14:sldIdLst/>
        </p14:section>
        <p14:section name="Future" id="{A363C878-7C12-5A41-96AF-A075B2BE0081}">
          <p14:sldIdLst/>
        </p14:section>
        <p14:section name="Conclusion" id="{E370FA80-8018-4D4D-9B83-04C91347F92D}">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34"/>
    <p:restoredTop sz="75174"/>
  </p:normalViewPr>
  <p:slideViewPr>
    <p:cSldViewPr snapToGrid="0" snapToObjects="1">
      <p:cViewPr varScale="1">
        <p:scale>
          <a:sx n="108" d="100"/>
          <a:sy n="108" d="100"/>
        </p:scale>
        <p:origin x="232"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How is everybody doing? I would like to thank you for waking up early after the waterpark party last night and joining me this morning on the last day of CodeMash.</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 Look closely at the top of the card here. What do you see? Source code. The punch cards from the keypunch machine are just your source code in a format that can be fed into the computer. 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reassuring of systems, but it was a nice start for a new deck.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how many columns there are on a standard punch card? 80. If you look closely at this card, you will see the columns labeled at the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 Easy, you write a program for it. That’s exactly what the compiled card we saw earlier was. So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how long you needed to wait for computer time, you might notice before you compile. If you don’t catch the error then you'll have to compile and, if it compiles successfully, execute your program to recognize your mistake.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the punch card sorter was the end of the line. Then I stumbled upon the proceeding from a Large Hadron Collider workshop in October 1990. On a side note, anybody who followed the development of the LHC should be amused to see proceeding from a workshop on it from 1990. Construction on it didn’t start until 1998 and it didn’t come online until 2008.</a:t>
            </a:r>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Anyways, back to the actual topic. These proceedings contain a summary of “code management systems” being used by CERN researchers. The first system they mention is called PATCHY which at the time was the most widely used ”code manager” in the high energy physics community.</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PATCHY [1] was developed at CERN around 1965 at a, time when programs</a:t>
            </a:r>
          </a:p>
          <a:p>
            <a:r>
              <a:rPr lang="en-US" dirty="0"/>
              <a:t>were fed to the computer via a card reader. By maintaining the source code</a:t>
            </a:r>
          </a:p>
          <a:p>
            <a:r>
              <a:rPr lang="en-US" dirty="0"/>
              <a:t>in a PATCHY Master file (PAM) on tape and using a small cradle of update</a:t>
            </a:r>
          </a:p>
          <a:p>
            <a:r>
              <a:rPr lang="en-US" dirty="0"/>
              <a:t>cards the user was freed from the burden of reading in a tray full of cards! It</a:t>
            </a:r>
          </a:p>
          <a:p>
            <a:r>
              <a:rPr lang="en-US" dirty="0"/>
              <a:t>reads in and acts upon several sequential files by means of cards. PATCHY,</a:t>
            </a:r>
          </a:p>
          <a:p>
            <a:r>
              <a:rPr lang="en-US" dirty="0"/>
              <a:t>because of its origins, is not an interactive program at all. Because it accesses</a:t>
            </a:r>
          </a:p>
          <a:p>
            <a:r>
              <a:rPr lang="en-US" dirty="0"/>
              <a:t>the data sequentially PATCHY is necessarily slow or cumbersome in those</a:t>
            </a:r>
          </a:p>
          <a:p>
            <a:r>
              <a:rPr lang="en-US" dirty="0" err="1"/>
              <a:t>faclities</a:t>
            </a:r>
            <a:r>
              <a:rPr lang="en-US" dirty="0"/>
              <a:t> best provided by random access.</a:t>
            </a:r>
          </a:p>
          <a:p>
            <a:endParaRPr lang="en-US" dirty="0"/>
          </a:p>
          <a:p>
            <a:r>
              <a:rPr lang="en-US" dirty="0"/>
              <a:t>PATCHY handles common sequences well and conditional code can also</a:t>
            </a:r>
          </a:p>
          <a:p>
            <a:r>
              <a:rPr lang="en-US" dirty="0"/>
              <a:t>be managed but in a slightly more complicated manner. History of code development can only be maintained if all changes are made via correction decks</a:t>
            </a:r>
          </a:p>
          <a:p>
            <a:r>
              <a:rPr lang="en-US" dirty="0"/>
              <a:t>at the start of the PAM file. In particular, if source code is modified directly</a:t>
            </a:r>
          </a:p>
          <a:p>
            <a:r>
              <a:rPr lang="en-US" dirty="0"/>
              <a:t>using the local editor then no history is available (unless done manually by</a:t>
            </a:r>
          </a:p>
          <a:p>
            <a:r>
              <a:rPr lang="en-US" dirty="0"/>
              <a:t>way of a comments deck at the start); there is no automatic way of going back</a:t>
            </a:r>
          </a:p>
          <a:p>
            <a:r>
              <a:rPr lang="en-US" dirty="0"/>
              <a:t>to an earlier version in this case. The updating process cannot be controlled</a:t>
            </a:r>
          </a:p>
          <a:p>
            <a:r>
              <a:rPr lang="en-US" dirty="0"/>
              <a:t>or monitored in any way. PATCHY is very good for distributing code to other</a:t>
            </a:r>
          </a:p>
          <a:p>
            <a:r>
              <a:rPr lang="en-US" dirty="0"/>
              <a:t>sites on tape and correction decks can be circulated for the PAM files in other</a:t>
            </a:r>
          </a:p>
          <a:p>
            <a:r>
              <a:rPr lang="en-US" dirty="0" err="1"/>
              <a:t>centres</a:t>
            </a:r>
            <a:r>
              <a:rPr lang="en-US" dirty="0"/>
              <a:t> but no guarantee that they would apply to the correct version(s) of</a:t>
            </a:r>
          </a:p>
          <a:p>
            <a:r>
              <a:rPr lang="en-US" dirty="0"/>
              <a:t>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Punch cards weren't long for this world though.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software developer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as a consultant, mostly in .NET and JS/Typescript, but also a bunch of other things. My official title is Engineering Wizard, but I'm a jack of all trades, master of none kind of guy.</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my research failed me when trying to find any detailed information about pre-cursors to SCCS. I know that systems like IBM's CLEAR (Controlled Library Environment and Resources) and DEC's CMS existed, but I wasn't able to find out much beyond that.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little bit of information about CLEAR from a software engineering technique's conference sponsored by the NATO Science Committee in 1969. CLEAR was a larger system that "tried to assist with the administration and accomplishment of the program development cycle." (http://</a:t>
            </a:r>
            <a:r>
              <a:rPr lang="en-US" sz="1200" b="0" kern="1200" dirty="0" err="1">
                <a:solidFill>
                  <a:schemeClr val="tx1"/>
                </a:solidFill>
                <a:effectLst/>
                <a:latin typeface="+mn-lt"/>
                <a:ea typeface="+mn-ea"/>
                <a:cs typeface="+mn-cs"/>
              </a:rPr>
              <a:t>homepages.cs.ncl.ac.uk</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brian.randell</a:t>
            </a:r>
            <a:r>
              <a:rPr lang="en-US" sz="1200" b="0" kern="1200" dirty="0">
                <a:solidFill>
                  <a:schemeClr val="tx1"/>
                </a:solidFill>
                <a:effectLst/>
                <a:latin typeface="+mn-lt"/>
                <a:ea typeface="+mn-ea"/>
                <a:cs typeface="+mn-cs"/>
              </a:rPr>
              <a:t>/NATO/nato1969.PDF pg. 40) One part of that system used deltas to help with versioning releases, but I was not able to find any other information.</a:t>
            </a:r>
          </a:p>
          <a:p>
            <a:endParaRPr lang="en-US" dirty="0"/>
          </a:p>
          <a:p>
            <a:r>
              <a:rPr lang="en-US" dirty="0"/>
              <a:t>And to go on even more of a tangent, there were two NATO software engineering conferences, this one and one the year before in 1968. The term “software engineering” was not in general use yet. Using the term for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going even further off the deep end, this is a picture of E.W. Dijkstra from the conference. He’s just a few a tattoos away from being a modern hipster in this picture.</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2540820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and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struggling to deal with change management.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he describes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The amount of space to store the source code (whether on disk, tape, or cards) may by several times that needed for any particular version.</a:t>
            </a:r>
          </a:p>
          <a:p>
            <a:r>
              <a:rPr lang="en-US" sz="1200" b="0" kern="1200" dirty="0">
                <a:solidFill>
                  <a:schemeClr val="tx1"/>
                </a:solidFill>
                <a:effectLst/>
                <a:latin typeface="+mn-lt"/>
                <a:ea typeface="+mn-ea"/>
                <a:cs typeface="+mn-cs"/>
              </a:rPr>
              <a:t>2. Fixes made to one version of a module sometimes fail to get made to other versions.</a:t>
            </a:r>
          </a:p>
          <a:p>
            <a:r>
              <a:rPr lang="en-US" sz="1200" b="0" kern="1200" dirty="0">
                <a:solidFill>
                  <a:schemeClr val="tx1"/>
                </a:solidFill>
                <a:effectLst/>
                <a:latin typeface="+mn-lt"/>
                <a:ea typeface="+mn-ea"/>
                <a:cs typeface="+mn-cs"/>
              </a:rPr>
              <a:t>3. When changes occur it is difficult to tell exactly what changed and when.</a:t>
            </a:r>
          </a:p>
          <a:p>
            <a:r>
              <a:rPr lang="en-US" sz="1200" b="0" kern="1200" dirty="0">
                <a:solidFill>
                  <a:schemeClr val="tx1"/>
                </a:solidFill>
                <a:effectLst/>
                <a:latin typeface="+mn-lt"/>
                <a:ea typeface="+mn-ea"/>
                <a:cs typeface="+mn-cs"/>
              </a:rPr>
              <a:t>4. When a customer has a problem it is hard to figure out what version he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a:t>
            </a:r>
            <a:r>
              <a:rPr lang="en-US" sz="1200" b="0" kern="1200" dirty="0" err="1">
                <a:solidFill>
                  <a:schemeClr val="tx1"/>
                </a:solidFill>
                <a:effectLst/>
                <a:latin typeface="+mn-lt"/>
                <a:ea typeface="+mn-ea"/>
                <a:cs typeface="+mn-cs"/>
              </a:rPr>
              <a:t>writen</a:t>
            </a:r>
            <a:r>
              <a:rPr lang="en-US" sz="1200" b="0" kern="1200" dirty="0">
                <a:solidFill>
                  <a:schemeClr val="tx1"/>
                </a:solidFill>
                <a:effectLst/>
                <a:latin typeface="+mn-lt"/>
                <a:ea typeface="+mn-ea"/>
                <a:cs typeface="+mn-cs"/>
              </a:rPr>
              <a:t>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&gt; TODO: Insert picture of IBM System/370.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SNOBOL = </a:t>
            </a:r>
            <a:r>
              <a:rPr lang="en-US" sz="1200" b="0" kern="1200" dirty="0" err="1">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Oriented and </a:t>
            </a:r>
            <a:r>
              <a:rPr lang="en-US" sz="1200" b="0" kern="1200" dirty="0" err="1">
                <a:solidFill>
                  <a:schemeClr val="tx1"/>
                </a:solidFill>
                <a:effectLst/>
                <a:latin typeface="+mn-lt"/>
                <a:ea typeface="+mn-ea"/>
                <a:cs typeface="+mn-cs"/>
              </a:rPr>
              <a:t>symBOlic</a:t>
            </a:r>
            <a:r>
              <a:rPr lang="en-US" sz="1200" b="0" kern="1200" dirty="0">
                <a:solidFill>
                  <a:schemeClr val="tx1"/>
                </a:solidFill>
                <a:effectLst/>
                <a:latin typeface="+mn-lt"/>
                <a:ea typeface="+mn-ea"/>
                <a:cs typeface="+mn-cs"/>
              </a:rPr>
              <a:t> Language </a:t>
            </a:r>
          </a:p>
          <a:p>
            <a:r>
              <a:rPr lang="en-US" sz="1200" b="0" kern="1200" dirty="0">
                <a:solidFill>
                  <a:schemeClr val="tx1"/>
                </a:solidFill>
                <a:effectLst/>
                <a:latin typeface="+mn-lt"/>
                <a:ea typeface="+mn-ea"/>
                <a:cs typeface="+mn-cs"/>
              </a:rPr>
              <a:t>SPITBOL = (Speedy Implementation of SNOBOL) </a:t>
            </a:r>
          </a:p>
          <a:p>
            <a:r>
              <a:rPr lang="en-US" sz="1200" b="0" kern="1200" dirty="0">
                <a:solidFill>
                  <a:schemeClr val="tx1"/>
                </a:solidFill>
                <a:effectLst/>
                <a:latin typeface="+mn-lt"/>
                <a:ea typeface="+mn-ea"/>
                <a:cs typeface="+mn-cs"/>
              </a:rPr>
              <a:t>IBM 370 = https://</a:t>
            </a:r>
            <a:r>
              <a:rPr lang="en-US" sz="1200" b="0" kern="1200" dirty="0" err="1">
                <a:solidFill>
                  <a:schemeClr val="tx1"/>
                </a:solidFill>
                <a:effectLst/>
                <a:latin typeface="+mn-lt"/>
                <a:ea typeface="+mn-ea"/>
                <a:cs typeface="+mn-cs"/>
              </a:rPr>
              <a:t>en.wikipedia.org</a:t>
            </a:r>
            <a:r>
              <a:rPr lang="en-US" sz="1200" b="0" kern="1200" dirty="0">
                <a:solidFill>
                  <a:schemeClr val="tx1"/>
                </a:solidFill>
                <a:effectLst/>
                <a:latin typeface="+mn-lt"/>
                <a:ea typeface="+mn-ea"/>
                <a:cs typeface="+mn-cs"/>
              </a:rPr>
              <a:t>/wiki/</a:t>
            </a:r>
            <a:r>
              <a:rPr lang="en-US" sz="1200" b="0" kern="1200" dirty="0" err="1">
                <a:solidFill>
                  <a:schemeClr val="tx1"/>
                </a:solidFill>
                <a:effectLst/>
                <a:latin typeface="+mn-lt"/>
                <a:ea typeface="+mn-ea"/>
                <a:cs typeface="+mn-cs"/>
              </a:rPr>
              <a:t>IBM_System</a:t>
            </a:r>
            <a:r>
              <a:rPr lang="en-US" sz="1200" b="0" kern="1200" dirty="0">
                <a:solidFill>
                  <a:schemeClr val="tx1"/>
                </a:solidFill>
                <a:effectLst/>
                <a:latin typeface="+mn-lt"/>
                <a:ea typeface="+mn-ea"/>
                <a:cs typeface="+mn-cs"/>
              </a:rPr>
              <a:t>/370 </a:t>
            </a:r>
          </a:p>
          <a:p>
            <a:r>
              <a:rPr lang="en-US" sz="1200" b="0" kern="1200" dirty="0">
                <a:solidFill>
                  <a:schemeClr val="tx1"/>
                </a:solidFill>
                <a:effectLst/>
                <a:latin typeface="+mn-lt"/>
                <a:ea typeface="+mn-ea"/>
                <a:cs typeface="+mn-cs"/>
              </a:rPr>
              <a:t>OS/MVT = Multiple Programming with a Variable Number of Tasks (A version of OS/360)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ridiculous by modern standards, but you have to remember that this is 1972.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is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protoype</a:t>
            </a:r>
            <a:r>
              <a:rPr lang="en-US" sz="1200" b="0" kern="1200" dirty="0">
                <a:solidFill>
                  <a:schemeClr val="tx1"/>
                </a:solidFill>
                <a:effectLst/>
                <a:latin typeface="+mn-lt"/>
                <a:ea typeface="+mn-ea"/>
                <a:cs typeface="+mn-cs"/>
              </a:rPr>
              <a:t> was very successful and several large </a:t>
            </a:r>
            <a:r>
              <a:rPr lang="en-US" sz="1200" b="0" kern="1200" dirty="0" err="1">
                <a:solidFill>
                  <a:schemeClr val="tx1"/>
                </a:solidFill>
                <a:effectLst/>
                <a:latin typeface="+mn-lt"/>
                <a:ea typeface="+mn-ea"/>
                <a:cs typeface="+mn-cs"/>
              </a:rPr>
              <a:t>appliations</a:t>
            </a:r>
            <a:r>
              <a:rPr lang="en-US" sz="1200" b="0" kern="1200" dirty="0">
                <a:solidFill>
                  <a:schemeClr val="tx1"/>
                </a:solidFill>
                <a:effectLst/>
                <a:latin typeface="+mn-lt"/>
                <a:ea typeface="+mn-ea"/>
                <a:cs typeface="+mn-cs"/>
              </a:rPr>
              <a:t>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Who here has used a version control system that is focused on individual files? This means your commits are limited to one file at a time. Does anybody here still use a VCS like this, such as RCS?</a:t>
            </a:r>
          </a:p>
          <a:p>
            <a:endParaRPr lang="en-US" dirty="0"/>
          </a:p>
          <a:p>
            <a:r>
              <a:rPr lang="en-US" dirty="0"/>
              <a:t>Release management is interesting though,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images are from </a:t>
            </a:r>
            <a:r>
              <a:rPr lang="en-US" dirty="0" err="1"/>
              <a:t>Rochkind’s</a:t>
            </a:r>
            <a:r>
              <a:rPr lang="en-US" dirty="0"/>
              <a:t> original 1975 paper, so it felt appropriate to include them to talk about releases.</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 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concept of branching here. Everything is linear.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don't want to dive too deep into implementation details with every system that I discuss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the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Interleaved deltas satisfied both requirements. The space required to store the delta is only slightly greater then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This should still be familiar today, because that is how diff works. Each </a:t>
            </a:r>
            <a:r>
              <a:rPr lang="en-US" sz="1200" b="0" i="1" kern="1200" dirty="0">
                <a:solidFill>
                  <a:schemeClr val="tx1"/>
                </a:solidFill>
                <a:effectLst/>
                <a:latin typeface="+mn-lt"/>
                <a:ea typeface="+mn-ea"/>
                <a:cs typeface="+mn-cs"/>
              </a:rPr>
              <a:t>module</a:t>
            </a:r>
            <a:r>
              <a:rPr lang="en-US" sz="1200" b="0" kern="1200" dirty="0">
                <a:solidFill>
                  <a:schemeClr val="tx1"/>
                </a:solidFill>
                <a:effectLst/>
                <a:latin typeface="+mn-lt"/>
                <a:ea typeface="+mn-ea"/>
                <a:cs typeface="+mn-cs"/>
              </a:rPr>
              <a:t> is a separate sequential file. The deltas are stored in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consists of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control records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contain the source code. </a:t>
            </a:r>
            <a:r>
              <a:rPr lang="en-US" sz="1200" b="0" i="1" kern="1200" dirty="0">
                <a:solidFill>
                  <a:schemeClr val="tx1"/>
                </a:solidFill>
                <a:effectLst/>
                <a:latin typeface="+mn-lt"/>
                <a:ea typeface="+mn-ea"/>
                <a:cs typeface="+mn-cs"/>
              </a:rPr>
              <a:t>Control records </a:t>
            </a:r>
            <a:r>
              <a:rPr lang="en-US" sz="1200" b="0" kern="1200" dirty="0">
                <a:solidFill>
                  <a:schemeClr val="tx1"/>
                </a:solidFill>
                <a:effectLst/>
                <a:latin typeface="+mn-lt"/>
                <a:ea typeface="+mn-ea"/>
                <a:cs typeface="+mn-cs"/>
              </a:rPr>
              <a:t>specify the effects of each delta.</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sent an email to a mailing list outlining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it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endParaRPr lang="en-US" dirty="0"/>
          </a:p>
          <a:p>
            <a:r>
              <a:rPr lang="en-US" sz="1200" b="0" kern="1200" dirty="0">
                <a:solidFill>
                  <a:schemeClr val="tx1"/>
                </a:solidFill>
                <a:effectLst/>
                <a:latin typeface="+mn-lt"/>
                <a:ea typeface="+mn-ea"/>
                <a:cs typeface="+mn-cs"/>
              </a:rPr>
              <a:t>The file format is actually still (or was?) used by more modern version control systems like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For example, it contains the version 4 release announcement from 1977. It contains important information, such as SCCS files now being stored as ASCII instead of binary. We can also see that it was still being distributed as part of a larger tool suite called Programmer's Workbench (PWB).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 source code of course lives in a git repository. It was converted from CVS to git in 2010.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can find Marc </a:t>
            </a:r>
            <a:r>
              <a:rPr lang="en-US" dirty="0" err="1"/>
              <a:t>Rochkind’s</a:t>
            </a:r>
            <a:r>
              <a:rPr lang="en-US" dirty="0"/>
              <a:t> work on his website. I’m not completely sure what he’s doing these days, but, based only his website, it appears that he keeps busy with a wide range of hobby projects.</a:t>
            </a:r>
          </a:p>
          <a:p>
            <a:endParaRPr lang="en-US" dirty="0"/>
          </a:p>
          <a:p>
            <a:r>
              <a:rPr lang="en-US" dirty="0"/>
              <a:t>Something else that will be a bit of recurring theme today is that a lot of the people I’m going to talk about or also well known for other things. In this case, it’s for Advanced UNIX Programming.</a:t>
            </a:r>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ever used RCS? I can actually raise my hand for this one. During the summer of 2006 I was an undergraduate research assistant. All of the source code and LaTeX for the research's paper was stored in RCS. I didn't know much about version control in 2006, but I remember raising my eyebrows about it even back then.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who received his MS and PhD from Carnegie Mellon in 1976 and 1980 respectively. After that he served for six years on the faculty of Purdue University. It was during his time at Purdue that he developed RCS.</a:t>
            </a:r>
          </a:p>
          <a:p>
            <a:endParaRPr lang="en-US" dirty="0"/>
          </a:p>
          <a:p>
            <a:r>
              <a:rPr lang="en-US" dirty="0"/>
              <a:t>This picture is him with the ACM SIGSOFT Impact Award he received in 2013 for his article on RCS. </a:t>
            </a:r>
            <a:r>
              <a:rPr lang="en-US" sz="1200" b="0" i="0" kern="1200" dirty="0">
                <a:solidFill>
                  <a:schemeClr val="tx1"/>
                </a:solidFill>
                <a:effectLst/>
                <a:latin typeface="+mn-lt"/>
                <a:ea typeface="+mn-ea"/>
                <a:cs typeface="+mn-cs"/>
              </a:rPr>
              <a:t>The Association for Computing Machinery (ACM) bestows this award every year for a publication that has demonstrated major impact.</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t>
            </a:r>
            <a:r>
              <a:rPr lang="en-US" sz="1200" b="0" i="1" kern="1200" dirty="0">
                <a:solidFill>
                  <a:schemeClr val="tx1"/>
                </a:solidFill>
                <a:effectLst/>
                <a:latin typeface="+mn-lt"/>
                <a:ea typeface="+mn-ea"/>
                <a:cs typeface="+mn-cs"/>
              </a:rPr>
              <a:t>_Design, Implementation, and Evaluation of a Revision Control System_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Reading through these old papers is a delight, so I'm going to pull out some choice parts while we go through the advantages of RCS over SCCS.</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dirty="0"/>
          </a:p>
          <a:p>
            <a:r>
              <a:rPr lang="en-US" dirty="0"/>
              <a:t>There are differences though. The first one is branching. SCCS did not have any concept of branching, but RCS does. I was not able to find any information about how often it was used, but my guess is not often.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What makes me qualified to give a history talk? This is me putting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has two working 1401’s.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t>
            </a:r>
            <a:r>
              <a:rPr lang="en-US" sz="1200" b="0" kern="1200" dirty="0" err="1">
                <a:solidFill>
                  <a:schemeClr val="tx1"/>
                </a:solidFill>
                <a:effectLst/>
                <a:latin typeface="+mn-lt"/>
                <a:ea typeface="+mn-ea"/>
                <a:cs typeface="+mn-cs"/>
              </a:rPr>
              <a:t>auxilary</a:t>
            </a:r>
            <a:r>
              <a:rPr lang="en-US" sz="1200" b="0" kern="1200" dirty="0">
                <a:solidFill>
                  <a:schemeClr val="tx1"/>
                </a:solidFill>
                <a:effectLst/>
                <a:latin typeface="+mn-lt"/>
                <a:ea typeface="+mn-ea"/>
                <a:cs typeface="+mn-cs"/>
              </a:rPr>
              <a:t> commands. The most interesting of them is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rcs</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which lets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 Interleaved deltas have a couple of performance characteristics.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time it takes to retrieve any revision is the same. The whole revision file must be scanned no matter what.</a:t>
            </a:r>
          </a:p>
          <a:p>
            <a:r>
              <a:rPr lang="en-US" sz="1200" b="0" kern="1200" dirty="0">
                <a:solidFill>
                  <a:schemeClr val="tx1"/>
                </a:solidFill>
                <a:effectLst/>
                <a:latin typeface="+mn-lt"/>
                <a:ea typeface="+mn-ea"/>
                <a:cs typeface="+mn-cs"/>
              </a:rPr>
              <a:t>* Inserting a new delta is more complicated. First the old revision must be regenerated, diff'd with the new revision, and then the new delta info in interleaved.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In practice, everybody ended up needing the extra privilege of needing to break locks, but breaking a lock left no trace. This led to RCS allowing anybody to break a lock, but sending an email to the holder of the lock when it is broken.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Also, he notes that the identification mechanism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sccsid</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is not used in practice because of it's complexity. His hope was that RCS's system would be much easier to use, but I don't have any information on how true that was. If anybody here is an RCS guru, I would love to hear your take on 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Homebrew on a Mac or your package manager of choice in Linux.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also not above pulling definitions from the official Git book as part of their documentation. I like that this version specifically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these definitions don't lay out any specific requirements about what features a version control system needs to have. We would certainly like it to be easy to visualize changes. We would certainly like to have atomic commits. We would certainly like it to be easy to manage releases. But none of these are required. You just need to record changes so you can get back to a specific version if needed. That's it.</a:t>
            </a:r>
          </a:p>
          <a:p>
            <a:endParaRPr lang="en-US" dirty="0"/>
          </a:p>
          <a:p>
            <a:r>
              <a:rPr lang="en-US" dirty="0"/>
              <a:t>There are also a couple of different terms for version control.</a:t>
            </a:r>
          </a:p>
          <a:p>
            <a:r>
              <a:rPr lang="en-US" dirty="0"/>
              <a:t>VCS = Version Control Software/Version Control System</a:t>
            </a:r>
          </a:p>
          <a:p>
            <a:r>
              <a:rPr lang="en-US" dirty="0"/>
              <a:t>SCM = Source Control Management/Software Configuration </a:t>
            </a:r>
            <a:r>
              <a:rPr lang="en-US" dirty="0" err="1"/>
              <a:t>ManagementRevision</a:t>
            </a:r>
            <a:r>
              <a:rPr lang="en-US" dirty="0"/>
              <a:t> Control</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you’ll here VCS. Sometimes SCM. Occasionally revision control. I’m going to try and be consistent here and use the term “version control”, but I could slip up.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Any distinction between these terms is generally meaningless. Software Configuration Management can have a slightly different meaning depending on context, but that isn't important in the context of this talk.</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 only have so much time, so these items are mostly out of scope.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 There are a lot of commercial systems over the years, but I’ve cut all of them except one for time reasons. There is only so much time to go over all of these.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These things are all important in the history of version control, but they are out of scope for this talk. We're going to focus on the tools that have been primarily used by development teams.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Can anybody tell me what this is?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Looking around the room, I feel pretty confident that the answer for just about everybody is no. If anybody has, can you tell me when you used them and where?</a:t>
            </a:r>
            <a:endParaRPr lang="en-US" dirty="0"/>
          </a:p>
          <a:p>
            <a:endParaRPr lang="en-US" dirty="0"/>
          </a:p>
          <a:p>
            <a:r>
              <a:rPr lang="en-US" dirty="0"/>
              <a:t>Fun fact, the title of this talk has ”</a:t>
            </a:r>
            <a:r>
              <a:rPr lang="en-US" dirty="0" err="1"/>
              <a:t>punchcards</a:t>
            </a:r>
            <a:r>
              <a:rPr lang="en-US" dirty="0"/>
              <a:t>” as one word. This may surprise you given my quickly greying status, but I’m not old enough to have ever used punch cards. From what I was able to find “</a:t>
            </a:r>
            <a:r>
              <a:rPr lang="en-US" dirty="0" err="1"/>
              <a:t>punchcards</a:t>
            </a:r>
            <a:r>
              <a:rPr lang="en-US" dirty="0"/>
              <a:t>” as one word is acceptable, but two words is more common. And “punched cards” is also a thing and arguably the correct way to say it if your card has already been punched.</a:t>
            </a:r>
          </a:p>
          <a:p>
            <a:endParaRPr lang="en-US" dirty="0"/>
          </a:p>
          <a:p>
            <a:r>
              <a:rPr lang="en-US" sz="1200" b="0" kern="1200" dirty="0">
                <a:solidFill>
                  <a:schemeClr val="tx1"/>
                </a:solidFill>
                <a:effectLst/>
                <a:latin typeface="+mn-lt"/>
                <a:ea typeface="+mn-ea"/>
                <a:cs typeface="+mn-cs"/>
              </a:rPr>
              <a:t>So, how do you think you would organize these? Do you think it's possible to have any concept of version control?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answer to the second question is, not really. Given two decks of punch cards, there isn't an easy way to diff them. There were machines to duplicate a punch card deck, but not anything that would compare them as far as I know.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I think the best we can do is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what this is? This is a keypunch machine. After writing your program on coding sheets, you would take your sheets over to a keypunch operator, usually a woman.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2746708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12/28/19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en.wikipedia.org/wiki/9_track_tape#/media/File:IBM_System_360_tape_drives.jpg" TargetMode="Externa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hyperlink" Target="https://www.masswerk.at/keypunch/"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homepages.cs.ncl.ac.uk/brian.randell/NATO/N1969/DIJKSTRA.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en.wikipedia.org/wiki/PDP-11#/media/File:Pdp-11-70-panel.jp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commons.wikimedia.org/wiki/File:Dog_Walk_(30717156527).jpg"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ps.ipd.kit.edu/english/415_559.php"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en.wikipedia.org/wiki/IBM_1400_series#/media/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35430" y="3602038"/>
            <a:ext cx="9144000" cy="1655762"/>
          </a:xfrm>
        </p:spPr>
        <p:txBody>
          <a:bodyPr>
            <a:normAutofit/>
          </a:bodyPr>
          <a:lstStyle/>
          <a:p>
            <a:r>
              <a:rPr lang="en-US" dirty="0"/>
              <a:t>A Brief History of Version Control</a:t>
            </a:r>
          </a:p>
          <a:p>
            <a:endParaRPr lang="en-US" dirty="0"/>
          </a:p>
          <a:p>
            <a:r>
              <a:rPr lang="en-US" dirty="0">
                <a:hlinkClick r:id="rId3"/>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dirty="0"/>
              <a:t>Running Your Program</a:t>
            </a:r>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a:blip r:embed="rId3"/>
          <a:stretch>
            <a:fillRect/>
          </a:stretch>
        </p:blipFill>
        <p:spPr>
          <a:xfrm>
            <a:off x="1559098" y="1825625"/>
            <a:ext cx="9073803" cy="4351338"/>
          </a:xfrm>
        </p:spPr>
      </p:pic>
      <p:sp>
        <p:nvSpPr>
          <p:cNvPr id="6" name="TextBox 5">
            <a:extLst>
              <a:ext uri="{FF2B5EF4-FFF2-40B4-BE49-F238E27FC236}">
                <a16:creationId xmlns:a16="http://schemas.microsoft.com/office/drawing/2014/main" id="{77062CD9-3B9F-5C48-83BD-B73655789492}"/>
              </a:ext>
            </a:extLst>
          </p:cNvPr>
          <p:cNvSpPr txBox="1"/>
          <p:nvPr/>
        </p:nvSpPr>
        <p:spPr>
          <a:xfrm>
            <a:off x="2712829" y="6308209"/>
            <a:ext cx="6766339" cy="369332"/>
          </a:xfrm>
          <a:prstGeom prst="rect">
            <a:avLst/>
          </a:prstGeom>
          <a:noFill/>
        </p:spPr>
        <p:txBody>
          <a:bodyPr wrap="none" rtlCol="0">
            <a:spAutoFit/>
          </a:bodyPr>
          <a:lstStyle/>
          <a:p>
            <a:r>
              <a:rPr lang="en-US" dirty="0">
                <a:hlinkClick r:id="rId4"/>
              </a:rPr>
              <a:t>https://commons.wikimedia.org/wiki/File:FortranCardPROJ039.agr.jpg</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p:txBody>
          <a:bodyPr/>
          <a:lstStyle/>
          <a:p>
            <a:r>
              <a:rPr lang="en-US" dirty="0"/>
              <a:t>Compiled Punch Card</a:t>
            </a:r>
          </a:p>
        </p:txBody>
      </p:sp>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a:blip r:embed="rId3"/>
          <a:stretch>
            <a:fillRect/>
          </a:stretch>
        </p:blipFill>
        <p:spPr>
          <a:xfrm>
            <a:off x="1586531" y="1825625"/>
            <a:ext cx="9018938" cy="4351338"/>
          </a:xfrm>
        </p:spPr>
      </p:pic>
      <p:sp>
        <p:nvSpPr>
          <p:cNvPr id="6" name="TextBox 5">
            <a:extLst>
              <a:ext uri="{FF2B5EF4-FFF2-40B4-BE49-F238E27FC236}">
                <a16:creationId xmlns:a16="http://schemas.microsoft.com/office/drawing/2014/main" id="{BE82326D-AB8B-4845-9F28-9CB670A12E56}"/>
              </a:ext>
            </a:extLst>
          </p:cNvPr>
          <p:cNvSpPr txBox="1"/>
          <p:nvPr/>
        </p:nvSpPr>
        <p:spPr>
          <a:xfrm>
            <a:off x="2806221" y="6308209"/>
            <a:ext cx="6579558" cy="369332"/>
          </a:xfrm>
          <a:prstGeom prst="rect">
            <a:avLst/>
          </a:prstGeom>
          <a:noFill/>
        </p:spPr>
        <p:txBody>
          <a:bodyPr wrap="none" rtlCol="0">
            <a:spAutoFit/>
          </a:bodyPr>
          <a:lstStyle/>
          <a:p>
            <a:r>
              <a:rPr lang="en-US" dirty="0">
                <a:hlinkClick r:id="rId4"/>
              </a:rPr>
              <a:t>https://commons.wikimedia.org/wiki/File:IBM1130CopyCard.agr.jpg</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a:blip r:embed="rId3"/>
          <a:stretch>
            <a:fillRect/>
          </a:stretch>
        </p:blipFill>
        <p:spPr>
          <a:xfrm>
            <a:off x="2581239" y="751998"/>
            <a:ext cx="7029521" cy="5354003"/>
          </a:xfrm>
        </p:spPr>
      </p:pic>
    </p:spTree>
    <p:extLst>
      <p:ext uri="{BB962C8B-B14F-4D97-AF65-F5344CB8AC3E}">
        <p14:creationId xmlns:p14="http://schemas.microsoft.com/office/powerpoint/2010/main" val="481833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1125935" y="1825625"/>
            <a:ext cx="9940129" cy="4351338"/>
          </a:xfrm>
        </p:spPr>
      </p:pic>
      <p:sp>
        <p:nvSpPr>
          <p:cNvPr id="6" name="Rectangle 5">
            <a:extLst>
              <a:ext uri="{FF2B5EF4-FFF2-40B4-BE49-F238E27FC236}">
                <a16:creationId xmlns:a16="http://schemas.microsoft.com/office/drawing/2014/main" id="{AA2291EE-9C5C-5C45-A079-8E337D543B03}"/>
              </a:ext>
            </a:extLst>
          </p:cNvPr>
          <p:cNvSpPr/>
          <p:nvPr/>
        </p:nvSpPr>
        <p:spPr>
          <a:xfrm>
            <a:off x="9845038" y="1714818"/>
            <a:ext cx="956312" cy="4572952"/>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7498078" cy="369332"/>
          </a:xfrm>
          <a:prstGeom prst="rect">
            <a:avLst/>
          </a:prstGeom>
          <a:noFill/>
        </p:spPr>
        <p:txBody>
          <a:bodyPr wrap="none" rtlCol="0">
            <a:spAutoFit/>
          </a:bodyPr>
          <a:lstStyle/>
          <a:p>
            <a:r>
              <a:rPr lang="en-US" dirty="0">
                <a:hlinkClick r:id="rId4"/>
              </a:rPr>
              <a:t>https://commons.wikimedia.org/wiki/File:Used_Punchcard_(5151286161).jpg</a:t>
            </a:r>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p:cNvCxnSpPr>
          <p:nvPr/>
        </p:nvCxnSpPr>
        <p:spPr>
          <a:xfrm>
            <a:off x="8446770" y="1588770"/>
            <a:ext cx="1291590" cy="203454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7829550" y="1190188"/>
            <a:ext cx="974947" cy="369332"/>
          </a:xfrm>
          <a:prstGeom prst="rect">
            <a:avLst/>
          </a:prstGeom>
          <a:noFill/>
        </p:spPr>
        <p:txBody>
          <a:bodyPr wrap="none" rtlCol="0">
            <a:spAutoFit/>
          </a:bodyPr>
          <a:lstStyle/>
          <a:p>
            <a:r>
              <a:rPr lang="en-US" dirty="0"/>
              <a:t>PUX 430</a:t>
            </a:r>
          </a:p>
        </p:txBody>
      </p:sp>
    </p:spTree>
    <p:extLst>
      <p:ext uri="{BB962C8B-B14F-4D97-AF65-F5344CB8AC3E}">
        <p14:creationId xmlns:p14="http://schemas.microsoft.com/office/powerpoint/2010/main" val="313687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p:txBody>
          <a:bodyPr/>
          <a:lstStyle/>
          <a:p>
            <a:r>
              <a:rPr lang="en-US" dirty="0"/>
              <a:t>Punch Card Sorter</a:t>
            </a:r>
          </a:p>
        </p:txBody>
      </p:sp>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a:blip r:embed="rId3"/>
          <a:stretch>
            <a:fillRect/>
          </a:stretch>
        </p:blipFill>
        <p:spPr>
          <a:xfrm>
            <a:off x="2818162" y="1825625"/>
            <a:ext cx="6555676" cy="4351338"/>
          </a:xfrm>
        </p:spPr>
      </p:pic>
      <p:sp>
        <p:nvSpPr>
          <p:cNvPr id="6" name="TextBox 5">
            <a:extLst>
              <a:ext uri="{FF2B5EF4-FFF2-40B4-BE49-F238E27FC236}">
                <a16:creationId xmlns:a16="http://schemas.microsoft.com/office/drawing/2014/main" id="{B2F143E7-35CB-C846-8976-4E7E38F6087B}"/>
              </a:ext>
            </a:extLst>
          </p:cNvPr>
          <p:cNvSpPr txBox="1"/>
          <p:nvPr/>
        </p:nvSpPr>
        <p:spPr>
          <a:xfrm>
            <a:off x="2271555" y="6308209"/>
            <a:ext cx="7648889" cy="369332"/>
          </a:xfrm>
          <a:prstGeom prst="rect">
            <a:avLst/>
          </a:prstGeom>
          <a:noFill/>
        </p:spPr>
        <p:txBody>
          <a:bodyPr wrap="none" rtlCol="0">
            <a:spAutoFit/>
          </a:bodyPr>
          <a:lstStyle/>
          <a:p>
            <a:r>
              <a:rPr lang="en-US" dirty="0">
                <a:hlinkClick r:id="rId4"/>
              </a:rPr>
              <a:t>https://commons.wikimedia.org/wiki/File:LCM_-_IBM_082_Card_Sorter_01.jpg</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3496150" y="281228"/>
            <a:ext cx="5199699" cy="5941455"/>
          </a:xfrm>
        </p:spPr>
      </p:pic>
      <p:sp>
        <p:nvSpPr>
          <p:cNvPr id="4" name="TextBox 3">
            <a:extLst>
              <a:ext uri="{FF2B5EF4-FFF2-40B4-BE49-F238E27FC236}">
                <a16:creationId xmlns:a16="http://schemas.microsoft.com/office/drawing/2014/main" id="{40A0CD04-0B3B-DC4B-947A-220339B5A24F}"/>
              </a:ext>
            </a:extLst>
          </p:cNvPr>
          <p:cNvSpPr txBox="1"/>
          <p:nvPr/>
        </p:nvSpPr>
        <p:spPr>
          <a:xfrm>
            <a:off x="2163321" y="6346825"/>
            <a:ext cx="7865358" cy="369332"/>
          </a:xfrm>
          <a:prstGeom prst="rect">
            <a:avLst/>
          </a:prstGeom>
          <a:noFill/>
        </p:spPr>
        <p:txBody>
          <a:bodyPr wrap="none" rtlCol="0">
            <a:spAutoFit/>
          </a:bodyPr>
          <a:lstStyle/>
          <a:p>
            <a:r>
              <a:rPr lang="en-US" dirty="0">
                <a:hlinkClick r:id="rId4"/>
              </a:rPr>
              <a:t>https://inis.iaea.org/collection/NCLCollectionStore/_Public/22/031/22031927.pdf</a:t>
            </a:r>
            <a:endParaRPr lang="en-US" dirty="0"/>
          </a:p>
        </p:txBody>
      </p:sp>
    </p:spTree>
    <p:extLst>
      <p:ext uri="{BB962C8B-B14F-4D97-AF65-F5344CB8AC3E}">
        <p14:creationId xmlns:p14="http://schemas.microsoft.com/office/powerpoint/2010/main" val="1079269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dirty="0"/>
              <a:t>PATCHY</a:t>
            </a:r>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838200" y="1716444"/>
            <a:ext cx="5181600" cy="3883899"/>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a:blip r:embed="rId4"/>
          <a:stretch>
            <a:fillRect/>
          </a:stretch>
        </p:blipFill>
        <p:spPr>
          <a:xfrm>
            <a:off x="6172200" y="2456323"/>
            <a:ext cx="5181600" cy="2404142"/>
          </a:xfrm>
        </p:spPr>
      </p:pic>
      <p:sp>
        <p:nvSpPr>
          <p:cNvPr id="7" name="TextBox 6">
            <a:extLst>
              <a:ext uri="{FF2B5EF4-FFF2-40B4-BE49-F238E27FC236}">
                <a16:creationId xmlns:a16="http://schemas.microsoft.com/office/drawing/2014/main" id="{8EAF2968-8F19-3840-982E-43F4AD645476}"/>
              </a:ext>
            </a:extLst>
          </p:cNvPr>
          <p:cNvSpPr txBox="1"/>
          <p:nvPr/>
        </p:nvSpPr>
        <p:spPr>
          <a:xfrm>
            <a:off x="838200" y="5769659"/>
            <a:ext cx="5181600" cy="646331"/>
          </a:xfrm>
          <a:prstGeom prst="rect">
            <a:avLst/>
          </a:prstGeom>
          <a:noFill/>
        </p:spPr>
        <p:txBody>
          <a:bodyPr wrap="square" rtlCol="0">
            <a:spAutoFit/>
          </a:bodyPr>
          <a:lstStyle/>
          <a:p>
            <a:r>
              <a:rPr lang="en-US" dirty="0">
                <a:hlinkClick r:id="rId5"/>
              </a:rPr>
              <a:t>https://en.wikipedia.org/wiki/9_track_tape#/media/File:IBM_System_360_tape_drives.jpg</a:t>
            </a:r>
            <a:endParaRPr lang="en-US" dirty="0"/>
          </a:p>
        </p:txBody>
      </p:sp>
      <p:sp>
        <p:nvSpPr>
          <p:cNvPr id="12" name="TextBox 11">
            <a:extLst>
              <a:ext uri="{FF2B5EF4-FFF2-40B4-BE49-F238E27FC236}">
                <a16:creationId xmlns:a16="http://schemas.microsoft.com/office/drawing/2014/main" id="{9610B9FF-FE58-DA40-8977-57A9E52388A6}"/>
              </a:ext>
            </a:extLst>
          </p:cNvPr>
          <p:cNvSpPr txBox="1"/>
          <p:nvPr/>
        </p:nvSpPr>
        <p:spPr>
          <a:xfrm>
            <a:off x="6875145" y="5769658"/>
            <a:ext cx="3775710" cy="646331"/>
          </a:xfrm>
          <a:prstGeom prst="rect">
            <a:avLst/>
          </a:prstGeom>
          <a:noFill/>
        </p:spPr>
        <p:txBody>
          <a:bodyPr wrap="square" rtlCol="0">
            <a:spAutoFit/>
          </a:bodyPr>
          <a:lstStyle/>
          <a:p>
            <a:r>
              <a:rPr lang="en-US" dirty="0">
                <a:hlinkClick r:id="rId6"/>
              </a:rPr>
              <a:t>https://commons.wikimedia.org/wiki/File:Punch-card-cobol.jpg</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564B24-C9DD-0F40-A3EF-D065B12F37BC}"/>
              </a:ext>
            </a:extLst>
          </p:cNvPr>
          <p:cNvSpPr txBox="1"/>
          <p:nvPr/>
        </p:nvSpPr>
        <p:spPr>
          <a:xfrm>
            <a:off x="4242798" y="6146053"/>
            <a:ext cx="3706399" cy="369332"/>
          </a:xfrm>
          <a:prstGeom prst="rect">
            <a:avLst/>
          </a:prstGeom>
          <a:noFill/>
        </p:spPr>
        <p:txBody>
          <a:bodyPr wrap="none" rtlCol="0">
            <a:spAutoFit/>
          </a:bodyPr>
          <a:lstStyle/>
          <a:p>
            <a:r>
              <a:rPr lang="en-US" dirty="0">
                <a:hlinkClick r:id="rId3"/>
              </a:rPr>
              <a:t>https://www.masswerk.at/keypunch/</a:t>
            </a:r>
            <a:endParaRPr lang="en-US" dirty="0"/>
          </a:p>
        </p:txBody>
      </p:sp>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4"/>
          <a:stretch>
            <a:fillRect/>
          </a:stretch>
        </p:blipFill>
        <p:spPr>
          <a:xfrm>
            <a:off x="2433741" y="342615"/>
            <a:ext cx="7324515" cy="5700283"/>
          </a:xfrm>
          <a:prstGeom prst="rect">
            <a:avLst/>
          </a:prstGeom>
        </p:spPr>
      </p:pic>
    </p:spTree>
    <p:extLst>
      <p:ext uri="{BB962C8B-B14F-4D97-AF65-F5344CB8AC3E}">
        <p14:creationId xmlns:p14="http://schemas.microsoft.com/office/powerpoint/2010/main" val="1430585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2042364464"/>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a:t>
                      </a:r>
                      <a:r>
                        <a:rPr lang="en-US" dirty="0" err="1"/>
                        <a:t>Darc</a:t>
                      </a:r>
                      <a:r>
                        <a:rPr lang="en-US" dirty="0"/>
                        <a:t>,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916349" y="0"/>
            <a:ext cx="4635571" cy="6858000"/>
          </a:xfrm>
        </p:spPr>
        <p:txBody>
          <a:bodyPr vert="horz" lIns="91440" tIns="45720" rIns="91440" bIns="45720" rtlCol="0" anchor="ctr">
            <a:normAutofit/>
          </a:bodyPr>
          <a:lstStyle/>
          <a:p>
            <a:pPr marL="0" indent="0">
              <a:buNone/>
            </a:pPr>
            <a:r>
              <a:rPr lang="en-US" sz="2400" dirty="0"/>
              <a:t>Brian Meeker</a:t>
            </a:r>
          </a:p>
          <a:p>
            <a:pPr marL="0" indent="0">
              <a:buNone/>
            </a:pPr>
            <a:r>
              <a:rPr lang="en-US" sz="2400" dirty="0"/>
              <a:t>@</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2159893" y="305434"/>
            <a:ext cx="7869132" cy="5901849"/>
          </a:xfrm>
        </p:spPr>
      </p:pic>
      <p:sp>
        <p:nvSpPr>
          <p:cNvPr id="10" name="TextBox 9">
            <a:extLst>
              <a:ext uri="{FF2B5EF4-FFF2-40B4-BE49-F238E27FC236}">
                <a16:creationId xmlns:a16="http://schemas.microsoft.com/office/drawing/2014/main" id="{1CFEBA92-3C06-9F45-9B25-B989C40D4619}"/>
              </a:ext>
            </a:extLst>
          </p:cNvPr>
          <p:cNvSpPr txBox="1"/>
          <p:nvPr/>
        </p:nvSpPr>
        <p:spPr>
          <a:xfrm>
            <a:off x="3195108" y="6332220"/>
            <a:ext cx="5798703" cy="369332"/>
          </a:xfrm>
          <a:prstGeom prst="rect">
            <a:avLst/>
          </a:prstGeom>
          <a:noFill/>
        </p:spPr>
        <p:txBody>
          <a:bodyPr wrap="none" rtlCol="0">
            <a:spAutoFit/>
          </a:bodyPr>
          <a:lstStyle/>
          <a:p>
            <a:r>
              <a:rPr lang="en-US" dirty="0">
                <a:hlinkClick r:id="rId4"/>
              </a:rPr>
              <a:t>https://twitter.com/bokmann/status/893225721556078592</a:t>
            </a:r>
            <a:endParaRPr lang="en-US" dirty="0"/>
          </a:p>
        </p:txBody>
      </p:sp>
    </p:spTree>
    <p:extLst>
      <p:ext uri="{BB962C8B-B14F-4D97-AF65-F5344CB8AC3E}">
        <p14:creationId xmlns:p14="http://schemas.microsoft.com/office/powerpoint/2010/main" val="2065786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wearing a hat&#10;&#10;Description automatically generated">
            <a:extLst>
              <a:ext uri="{FF2B5EF4-FFF2-40B4-BE49-F238E27FC236}">
                <a16:creationId xmlns:a16="http://schemas.microsoft.com/office/drawing/2014/main" id="{2AB316AA-0E3B-684D-BE4C-1FF7E38CF91A}"/>
              </a:ext>
            </a:extLst>
          </p:cNvPr>
          <p:cNvPicPr>
            <a:picLocks noChangeAspect="1"/>
          </p:cNvPicPr>
          <p:nvPr/>
        </p:nvPicPr>
        <p:blipFill rotWithShape="1">
          <a:blip r:embed="rId3"/>
          <a:srcRect l="1052" r="3889"/>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115CB1F3-13F7-4590-BE4A-FFBD94025930}"/>
              </a:ext>
            </a:extLst>
          </p:cNvPr>
          <p:cNvSpPr>
            <a:spLocks noGrp="1"/>
          </p:cNvSpPr>
          <p:nvPr>
            <p:ph idx="1"/>
          </p:nvPr>
        </p:nvSpPr>
        <p:spPr>
          <a:xfrm>
            <a:off x="4965431" y="2438400"/>
            <a:ext cx="6586489" cy="1349829"/>
          </a:xfrm>
        </p:spPr>
        <p:txBody>
          <a:bodyPr>
            <a:normAutofit/>
          </a:bodyPr>
          <a:lstStyle/>
          <a:p>
            <a:pPr marL="0" indent="0" algn="ctr">
              <a:buNone/>
            </a:pPr>
            <a:r>
              <a:rPr lang="en-US" sz="4800" dirty="0"/>
              <a:t>E.W. Dijkstra</a:t>
            </a:r>
          </a:p>
          <a:p>
            <a:pPr marL="0" indent="0" algn="ctr">
              <a:buNone/>
            </a:pPr>
            <a:r>
              <a:rPr lang="en-US" sz="2400" dirty="0"/>
              <a:t>Modern Hipster?</a:t>
            </a:r>
          </a:p>
        </p:txBody>
      </p:sp>
      <p:sp>
        <p:nvSpPr>
          <p:cNvPr id="7" name="TextBox 6">
            <a:extLst>
              <a:ext uri="{FF2B5EF4-FFF2-40B4-BE49-F238E27FC236}">
                <a16:creationId xmlns:a16="http://schemas.microsoft.com/office/drawing/2014/main" id="{AA73732B-6DE1-9347-8C19-15DB6B14FF2F}"/>
              </a:ext>
            </a:extLst>
          </p:cNvPr>
          <p:cNvSpPr txBox="1"/>
          <p:nvPr/>
        </p:nvSpPr>
        <p:spPr>
          <a:xfrm>
            <a:off x="4965431" y="6210795"/>
            <a:ext cx="7086235" cy="369332"/>
          </a:xfrm>
          <a:prstGeom prst="rect">
            <a:avLst/>
          </a:prstGeom>
          <a:noFill/>
        </p:spPr>
        <p:txBody>
          <a:bodyPr wrap="none" rtlCol="0">
            <a:spAutoFit/>
          </a:bodyPr>
          <a:lstStyle/>
          <a:p>
            <a:r>
              <a:rPr lang="en-US" dirty="0">
                <a:hlinkClick r:id="rId4"/>
              </a:rPr>
              <a:t>http://homepages.cs.ncl.ac.uk/brian.randell/NATO/N1969/DIJKSTRA.html</a:t>
            </a:r>
            <a:endParaRPr lang="en-US" dirty="0"/>
          </a:p>
        </p:txBody>
      </p:sp>
    </p:spTree>
    <p:extLst>
      <p:ext uri="{BB962C8B-B14F-4D97-AF65-F5344CB8AC3E}">
        <p14:creationId xmlns:p14="http://schemas.microsoft.com/office/powerpoint/2010/main" val="3816534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dirty="0"/>
              <a:t>SNOBOL: </a:t>
            </a:r>
            <a:r>
              <a:rPr lang="en-US" dirty="0" err="1"/>
              <a:t>StriNg</a:t>
            </a:r>
            <a:r>
              <a:rPr lang="en-US" dirty="0"/>
              <a:t> Oriented and </a:t>
            </a:r>
            <a:r>
              <a:rPr lang="en-US" dirty="0" err="1"/>
              <a:t>symBOlic</a:t>
            </a:r>
            <a:r>
              <a:rPr lang="en-US" dirty="0"/>
              <a:t> Language</a:t>
            </a:r>
          </a:p>
          <a:p>
            <a:r>
              <a:rPr lang="en-US" dirty="0"/>
              <a:t>SPITBOL: Speedy Implementation of SNOBOL</a:t>
            </a:r>
          </a:p>
          <a:p>
            <a:r>
              <a:rPr lang="en-US" dirty="0"/>
              <a:t>IBM System/370</a:t>
            </a:r>
          </a:p>
          <a:p>
            <a:r>
              <a:rPr lang="en-US" dirty="0"/>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838200" y="5665569"/>
            <a:ext cx="5399193" cy="646331"/>
          </a:xfrm>
          <a:prstGeom prst="rect">
            <a:avLst/>
          </a:prstGeom>
          <a:noFill/>
        </p:spPr>
        <p:txBody>
          <a:bodyPr wrap="square" rtlCol="0">
            <a:spAutoFit/>
          </a:bodyPr>
          <a:lstStyle/>
          <a:p>
            <a:r>
              <a:rPr lang="en-US" dirty="0">
                <a:hlinkClick r:id="rId4"/>
              </a:rPr>
              <a:t>https://commons.wikimedia.org/wiki/File:IBM_370-145_(I198005).jpg</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a:blip r:embed="rId3"/>
          <a:stretch>
            <a:fillRect/>
          </a:stretch>
        </p:blipFill>
        <p:spPr>
          <a:xfrm>
            <a:off x="332277" y="590591"/>
            <a:ext cx="11527445" cy="5299570"/>
          </a:xfrm>
        </p:spPr>
      </p:pic>
      <p:sp>
        <p:nvSpPr>
          <p:cNvPr id="7" name="TextBox 6">
            <a:extLst>
              <a:ext uri="{FF2B5EF4-FFF2-40B4-BE49-F238E27FC236}">
                <a16:creationId xmlns:a16="http://schemas.microsoft.com/office/drawing/2014/main" id="{F999EBCF-12A3-7E46-B784-2F6B5D790BE6}"/>
              </a:ext>
            </a:extLst>
          </p:cNvPr>
          <p:cNvSpPr txBox="1"/>
          <p:nvPr/>
        </p:nvSpPr>
        <p:spPr>
          <a:xfrm>
            <a:off x="2662207" y="6308209"/>
            <a:ext cx="6867586" cy="369332"/>
          </a:xfrm>
          <a:prstGeom prst="rect">
            <a:avLst/>
          </a:prstGeom>
          <a:noFill/>
        </p:spPr>
        <p:txBody>
          <a:bodyPr wrap="none" rtlCol="0">
            <a:spAutoFit/>
          </a:bodyPr>
          <a:lstStyle/>
          <a:p>
            <a:r>
              <a:rPr lang="en-US" dirty="0">
                <a:hlinkClick r:id="rId4"/>
              </a:rPr>
              <a:t>https://en.wikipedia.org/wiki/PDP-11#/media/File:Pdp-11-70-panel.jpg</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587B2637-D64E-3140-94B4-A7A0DF053809}"/>
              </a:ext>
            </a:extLst>
          </p:cNvPr>
          <p:cNvSpPr>
            <a:spLocks noGrp="1"/>
          </p:cNvSpPr>
          <p:nvPr>
            <p:ph idx="1"/>
          </p:nvPr>
        </p:nvSpPr>
        <p:spPr/>
        <p:txBody>
          <a:bodyPr/>
          <a:lstStyle/>
          <a:p>
            <a:r>
              <a:rPr lang="en-US" dirty="0"/>
              <a:t>Single file</a:t>
            </a:r>
          </a:p>
          <a:p>
            <a:r>
              <a:rPr lang="en-US" dirty="0"/>
              <a:t>Locking</a:t>
            </a:r>
          </a:p>
          <a:p>
            <a:r>
              <a:rPr lang="en-US" dirty="0"/>
              <a:t>Release management</a:t>
            </a:r>
          </a:p>
        </p:txBody>
      </p:sp>
    </p:spTree>
    <p:extLst>
      <p:ext uri="{BB962C8B-B14F-4D97-AF65-F5344CB8AC3E}">
        <p14:creationId xmlns:p14="http://schemas.microsoft.com/office/powerpoint/2010/main" val="958101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2355850"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2355850"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2355850" y="4523521"/>
            <a:ext cx="7480300" cy="1727200"/>
          </a:xfrm>
          <a:prstGeom prst="rect">
            <a:avLst/>
          </a:prstGeom>
        </p:spPr>
      </p:pic>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Tree>
    <p:extLst>
      <p:ext uri="{BB962C8B-B14F-4D97-AF65-F5344CB8AC3E}">
        <p14:creationId xmlns:p14="http://schemas.microsoft.com/office/powerpoint/2010/main" val="994605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2766218"/>
            <a:ext cx="4529447" cy="1325563"/>
          </a:xfrm>
        </p:spPr>
        <p:txBody>
          <a:bodyPr/>
          <a:lstStyle/>
          <a:p>
            <a:r>
              <a:rPr lang="en-US" dirty="0"/>
              <a:t>Interleaved Delta</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Tree>
    <p:extLst>
      <p:ext uri="{BB962C8B-B14F-4D97-AF65-F5344CB8AC3E}">
        <p14:creationId xmlns:p14="http://schemas.microsoft.com/office/powerpoint/2010/main" val="865803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og walking on a sidewalk">
            <a:extLst>
              <a:ext uri="{FF2B5EF4-FFF2-40B4-BE49-F238E27FC236}">
                <a16:creationId xmlns:a16="http://schemas.microsoft.com/office/drawing/2014/main" id="{E6B07FD5-F089-5941-96A7-EA966263CA4A}"/>
              </a:ext>
            </a:extLst>
          </p:cNvPr>
          <p:cNvPicPr>
            <a:picLocks noGrp="1" noChangeAspect="1"/>
          </p:cNvPicPr>
          <p:nvPr>
            <p:ph idx="1"/>
          </p:nvPr>
        </p:nvPicPr>
        <p:blipFill rotWithShape="1">
          <a:blip r:embed="rId3"/>
          <a:srcRect/>
          <a:stretch/>
        </p:blipFill>
        <p:spPr>
          <a:xfrm>
            <a:off x="20" y="10"/>
            <a:ext cx="12191980" cy="6857990"/>
          </a:xfrm>
          <a:prstGeom prst="rect">
            <a:avLst/>
          </a:prstGeom>
        </p:spPr>
      </p:pic>
      <p:sp>
        <p:nvSpPr>
          <p:cNvPr id="6" name="TextBox 5">
            <a:extLst>
              <a:ext uri="{FF2B5EF4-FFF2-40B4-BE49-F238E27FC236}">
                <a16:creationId xmlns:a16="http://schemas.microsoft.com/office/drawing/2014/main" id="{4AA591EF-E2AF-704D-8F88-B2A3CE311F0A}"/>
              </a:ext>
            </a:extLst>
          </p:cNvPr>
          <p:cNvSpPr txBox="1"/>
          <p:nvPr/>
        </p:nvSpPr>
        <p:spPr>
          <a:xfrm>
            <a:off x="83127" y="6317673"/>
            <a:ext cx="2196935" cy="369332"/>
          </a:xfrm>
          <a:prstGeom prst="rect">
            <a:avLst/>
          </a:prstGeom>
          <a:noFill/>
        </p:spPr>
        <p:txBody>
          <a:bodyPr wrap="square" rtlCol="0">
            <a:spAutoFit/>
          </a:bodyPr>
          <a:lstStyle/>
          <a:p>
            <a:r>
              <a:rPr lang="en-US" dirty="0">
                <a:hlinkClick r:id="rId4"/>
              </a:rPr>
              <a:t>Billie Ward/Dog Walk</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t>http://</a:t>
            </a:r>
            <a:r>
              <a:rPr lang="en-US" dirty="0" err="1"/>
              <a:t>sccs.sourceforge.net</a:t>
            </a:r>
            <a:r>
              <a:rPr lang="en-US" dirty="0"/>
              <a:t>/</a:t>
            </a:r>
          </a:p>
          <a:p>
            <a:endParaRPr lang="en-US" dirty="0"/>
          </a:p>
        </p:txBody>
      </p:sp>
    </p:spTree>
    <p:extLst>
      <p:ext uri="{BB962C8B-B14F-4D97-AF65-F5344CB8AC3E}">
        <p14:creationId xmlns:p14="http://schemas.microsoft.com/office/powerpoint/2010/main" val="492910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t>RCS</a:t>
            </a:r>
          </a:p>
        </p:txBody>
      </p:sp>
    </p:spTree>
    <p:extLst>
      <p:ext uri="{BB962C8B-B14F-4D97-AF65-F5344CB8AC3E}">
        <p14:creationId xmlns:p14="http://schemas.microsoft.com/office/powerpoint/2010/main" val="2111402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sp>
        <p:nvSpPr>
          <p:cNvPr id="8" name="TextBox 7">
            <a:extLst>
              <a:ext uri="{FF2B5EF4-FFF2-40B4-BE49-F238E27FC236}">
                <a16:creationId xmlns:a16="http://schemas.microsoft.com/office/drawing/2014/main" id="{21D42256-52CB-C141-BA6F-620397560FDC}"/>
              </a:ext>
            </a:extLst>
          </p:cNvPr>
          <p:cNvSpPr txBox="1"/>
          <p:nvPr/>
        </p:nvSpPr>
        <p:spPr>
          <a:xfrm>
            <a:off x="5277329" y="4796852"/>
            <a:ext cx="6274590" cy="1421068"/>
          </a:xfrm>
          <a:prstGeom prst="rect">
            <a:avLst/>
          </a:prstGeom>
          <a:noFill/>
        </p:spPr>
        <p:txBody>
          <a:bodyPr vert="horz" lIns="91440" tIns="45720" rIns="91440" bIns="45720" rtlCol="0">
            <a:normAutofit/>
          </a:bodyPr>
          <a:lstStyle/>
          <a:p>
            <a:pPr>
              <a:lnSpc>
                <a:spcPct val="90000"/>
              </a:lnSpc>
              <a:spcBef>
                <a:spcPts val="1000"/>
              </a:spcBef>
            </a:pPr>
            <a:r>
              <a:rPr lang="en-US" sz="2400" dirty="0">
                <a:hlinkClick r:id="rId3"/>
              </a:rPr>
              <a:t>Receives ACM SIGSOFT Impact Award</a:t>
            </a:r>
            <a:endParaRPr lang="en-US" sz="24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4"/>
          <a:srcRect r="3" b="175"/>
          <a:stretch/>
        </p:blipFill>
        <p:spPr>
          <a:xfrm>
            <a:off x="1" y="10"/>
            <a:ext cx="4654296" cy="6857990"/>
          </a:xfrm>
          <a:prstGeom prst="rect">
            <a:avLst/>
          </a:prstGeom>
        </p:spPr>
      </p:pic>
    </p:spTree>
    <p:extLst>
      <p:ext uri="{BB962C8B-B14F-4D97-AF65-F5344CB8AC3E}">
        <p14:creationId xmlns:p14="http://schemas.microsoft.com/office/powerpoint/2010/main" val="321106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Tree>
    <p:extLst>
      <p:ext uri="{BB962C8B-B14F-4D97-AF65-F5344CB8AC3E}">
        <p14:creationId xmlns:p14="http://schemas.microsoft.com/office/powerpoint/2010/main" val="2844588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Tree>
    <p:extLst>
      <p:ext uri="{BB962C8B-B14F-4D97-AF65-F5344CB8AC3E}">
        <p14:creationId xmlns:p14="http://schemas.microsoft.com/office/powerpoint/2010/main" val="2993740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2722879" y="1043589"/>
            <a:ext cx="6746240" cy="4770822"/>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2162326" y="6103620"/>
            <a:ext cx="7867347" cy="369332"/>
          </a:xfrm>
          <a:prstGeom prst="rect">
            <a:avLst/>
          </a:prstGeom>
          <a:noFill/>
        </p:spPr>
        <p:txBody>
          <a:bodyPr wrap="none" rtlCol="0">
            <a:spAutoFit/>
          </a:bodyPr>
          <a:lstStyle/>
          <a:p>
            <a:r>
              <a:rPr lang="en-US" dirty="0">
                <a:hlinkClick r:id="rId4"/>
              </a:rPr>
              <a:t>https://en.wikipedia.org/wiki/IBM_1400_series#/media/File:BRL61-IBM_1401.jpg</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Tree>
    <p:extLst>
      <p:ext uri="{BB962C8B-B14F-4D97-AF65-F5344CB8AC3E}">
        <p14:creationId xmlns:p14="http://schemas.microsoft.com/office/powerpoint/2010/main" val="1588543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178129" y="6282047"/>
            <a:ext cx="2244437" cy="369332"/>
          </a:xfrm>
          <a:prstGeom prst="rect">
            <a:avLst/>
          </a:prstGeom>
          <a:no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Tree>
    <p:extLst>
      <p:ext uri="{BB962C8B-B14F-4D97-AF65-F5344CB8AC3E}">
        <p14:creationId xmlns:p14="http://schemas.microsoft.com/office/powerpoint/2010/main" val="4173681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p:txBody>
          <a:bodyPr/>
          <a:lstStyle/>
          <a:p>
            <a:r>
              <a:rPr lang="en-US" dirty="0"/>
              <a:t>Other Differences with SCCS</a:t>
            </a:r>
          </a:p>
        </p:txBody>
      </p:sp>
      <p:sp>
        <p:nvSpPr>
          <p:cNvPr id="3" name="Content Placeholder 2">
            <a:extLst>
              <a:ext uri="{FF2B5EF4-FFF2-40B4-BE49-F238E27FC236}">
                <a16:creationId xmlns:a16="http://schemas.microsoft.com/office/drawing/2014/main" id="{5AD84F14-4E3F-3D49-A5CD-8B0BDB7674BD}"/>
              </a:ext>
            </a:extLst>
          </p:cNvPr>
          <p:cNvSpPr>
            <a:spLocks noGrp="1"/>
          </p:cNvSpPr>
          <p:nvPr>
            <p:ph idx="1"/>
          </p:nvPr>
        </p:nvSpPr>
        <p:spPr/>
        <p:txBody>
          <a:bodyPr/>
          <a:lstStyle/>
          <a:p>
            <a:r>
              <a:rPr lang="en-US" dirty="0"/>
              <a:t>MAKE integration</a:t>
            </a:r>
          </a:p>
          <a:p>
            <a:r>
              <a:rPr lang="en-US" dirty="0"/>
              <a:t>Access controls</a:t>
            </a:r>
          </a:p>
          <a:p>
            <a:r>
              <a:rPr lang="en-US" dirty="0"/>
              <a:t>Identification</a:t>
            </a:r>
          </a:p>
          <a:p>
            <a:r>
              <a:rPr lang="en-US" dirty="0"/>
              <a:t>Merging</a:t>
            </a:r>
          </a:p>
          <a:p>
            <a:r>
              <a:rPr lang="en-US" dirty="0"/>
              <a:t>Checksums</a:t>
            </a:r>
          </a:p>
        </p:txBody>
      </p:sp>
    </p:spTree>
    <p:extLst>
      <p:ext uri="{BB962C8B-B14F-4D97-AF65-F5344CB8AC3E}">
        <p14:creationId xmlns:p14="http://schemas.microsoft.com/office/powerpoint/2010/main" val="1695144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r>
              <a:rPr lang="en-US">
                <a:hlinkClick r:id="rId3"/>
              </a:rPr>
              <a:t>/</a:t>
            </a:r>
            <a:endParaRPr lang="en-US"/>
          </a:p>
        </p:txBody>
      </p:sp>
    </p:spTree>
    <p:extLst>
      <p:ext uri="{BB962C8B-B14F-4D97-AF65-F5344CB8AC3E}">
        <p14:creationId xmlns:p14="http://schemas.microsoft.com/office/powerpoint/2010/main" val="2907029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a:t>
                      </a:r>
                      <a:r>
                        <a:rPr lang="en-US" dirty="0" err="1"/>
                        <a:t>Darc</a:t>
                      </a:r>
                      <a:r>
                        <a:rPr lang="en-US" dirty="0"/>
                        <a:t>,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a:t>
                      </a:r>
                      <a:r>
                        <a:rPr lang="en-US" dirty="0" err="1"/>
                        <a:t>Darc</a:t>
                      </a:r>
                      <a:r>
                        <a:rPr lang="en-US" dirty="0"/>
                        <a:t>,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p:txBody>
          <a:bodyPr/>
          <a:lstStyle/>
          <a:p>
            <a:r>
              <a:rPr lang="en-US"/>
              <a:t>Punch Cards</a:t>
            </a:r>
            <a:endParaRPr lang="en-US" dirty="0"/>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239462" y="1825625"/>
            <a:ext cx="5713075" cy="4351338"/>
          </a:xfrm>
        </p:spPr>
      </p:pic>
      <p:sp>
        <p:nvSpPr>
          <p:cNvPr id="6" name="TextBox 5">
            <a:extLst>
              <a:ext uri="{FF2B5EF4-FFF2-40B4-BE49-F238E27FC236}">
                <a16:creationId xmlns:a16="http://schemas.microsoft.com/office/drawing/2014/main" id="{78F78BD1-FE97-3947-8B9D-FA9006F64951}"/>
              </a:ext>
            </a:extLst>
          </p:cNvPr>
          <p:cNvSpPr txBox="1"/>
          <p:nvPr/>
        </p:nvSpPr>
        <p:spPr>
          <a:xfrm>
            <a:off x="2277036" y="6311900"/>
            <a:ext cx="7637925" cy="369332"/>
          </a:xfrm>
          <a:prstGeom prst="rect">
            <a:avLst/>
          </a:prstGeom>
          <a:noFill/>
        </p:spPr>
        <p:txBody>
          <a:bodyPr wrap="none" rtlCol="0">
            <a:spAutoFit/>
          </a:bodyPr>
          <a:lstStyle/>
          <a:p>
            <a:r>
              <a:rPr lang="en-US">
                <a:hlinkClick r:id="rId4"/>
              </a:rPr>
              <a:t>https://commons.wikimedia.org/wiki/File:Punched_card_program_deck.agr.jpg</a:t>
            </a:r>
            <a:endParaRPr lang="en-US" dirty="0"/>
          </a:p>
        </p:txBody>
      </p:sp>
    </p:spTree>
    <p:extLst>
      <p:ext uri="{BB962C8B-B14F-4D97-AF65-F5344CB8AC3E}">
        <p14:creationId xmlns:p14="http://schemas.microsoft.com/office/powerpoint/2010/main" val="35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p:txBody>
          <a:bodyPr/>
          <a:lstStyle/>
          <a:p>
            <a:r>
              <a:rPr lang="en-US" dirty="0"/>
              <a:t>Keypunch 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3195108" y="1825625"/>
            <a:ext cx="5801784" cy="4351338"/>
          </a:xfrm>
        </p:spPr>
      </p:pic>
      <p:sp>
        <p:nvSpPr>
          <p:cNvPr id="6" name="TextBox 5">
            <a:extLst>
              <a:ext uri="{FF2B5EF4-FFF2-40B4-BE49-F238E27FC236}">
                <a16:creationId xmlns:a16="http://schemas.microsoft.com/office/drawing/2014/main" id="{2857BA45-7290-4644-AF8E-25C9920F0C4D}"/>
              </a:ext>
            </a:extLst>
          </p:cNvPr>
          <p:cNvSpPr txBox="1"/>
          <p:nvPr/>
        </p:nvSpPr>
        <p:spPr>
          <a:xfrm>
            <a:off x="2260398" y="6308209"/>
            <a:ext cx="7671203" cy="369332"/>
          </a:xfrm>
          <a:prstGeom prst="rect">
            <a:avLst/>
          </a:prstGeom>
          <a:noFill/>
        </p:spPr>
        <p:txBody>
          <a:bodyPr wrap="none" rtlCol="0">
            <a:spAutoFit/>
          </a:bodyPr>
          <a:lstStyle/>
          <a:p>
            <a:r>
              <a:rPr lang="en-US" dirty="0">
                <a:hlinkClick r:id="rId4"/>
              </a:rPr>
              <a:t>https://en.wikipedia.org/wiki/Keypunch#/media/File:IBM_card_punch_029.JPG</a:t>
            </a:r>
            <a:endParaRPr lang="en-US" dirty="0"/>
          </a:p>
        </p:txBody>
      </p:sp>
    </p:spTree>
    <p:extLst>
      <p:ext uri="{BB962C8B-B14F-4D97-AF65-F5344CB8AC3E}">
        <p14:creationId xmlns:p14="http://schemas.microsoft.com/office/powerpoint/2010/main" val="1548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6811</Words>
  <Application>Microsoft Macintosh PowerPoint</Application>
  <PresentationFormat>Widescreen</PresentationFormat>
  <Paragraphs>381</Paragraphs>
  <Slides>48</Slides>
  <Notes>45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From Punch Cards to Git</vt:lpstr>
      <vt:lpstr>PowerPoint Presentation</vt:lpstr>
      <vt:lpstr>PowerPoint Presentation</vt:lpstr>
      <vt:lpstr>PowerPoint Presentation</vt:lpstr>
      <vt:lpstr>What is version control?</vt:lpstr>
      <vt:lpstr>What is version control?</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PowerPoint Presentation</vt:lpstr>
      <vt:lpstr>Prototype</vt:lpstr>
      <vt:lpstr>PowerPoint Presentation</vt:lpstr>
      <vt:lpstr>Features</vt:lpstr>
      <vt:lpstr>PowerPoint Presentation</vt:lpstr>
      <vt:lpstr>PowerPoint Presentation</vt:lpstr>
      <vt:lpstr>Interleaved Delta</vt:lpstr>
      <vt:lpstr>PowerPoint Presentation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Generations</vt:lpstr>
      <vt:lpstr>Generations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9</cp:revision>
  <dcterms:created xsi:type="dcterms:W3CDTF">2019-12-28T20:21:33Z</dcterms:created>
  <dcterms:modified xsi:type="dcterms:W3CDTF">2019-12-28T21:09:22Z</dcterms:modified>
</cp:coreProperties>
</file>